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8" d="100"/>
          <a:sy n="98" d="100"/>
        </p:scale>
        <p:origin x="-2004" y="-70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286000" y="2603500"/>
            <a:ext cx="6172200" cy="1578636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286000" y="4169436"/>
            <a:ext cx="6172200" cy="11430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955121" y="946664"/>
            <a:ext cx="1905000" cy="381000"/>
          </a:xfrm>
        </p:spPr>
        <p:txBody>
          <a:bodyPr/>
          <a:lstStyle/>
          <a:p>
            <a:fld id="{BEA83EF8-799E-4FC4-A9AB-C9EAD446BCCF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382069" y="3452720"/>
            <a:ext cx="30480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381000" y="0"/>
            <a:ext cx="609600" cy="5715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276336" y="0"/>
            <a:ext cx="104664" cy="5715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Ορθογώνιο"/>
          <p:cNvSpPr/>
          <p:nvPr/>
        </p:nvSpPr>
        <p:spPr bwMode="auto">
          <a:xfrm>
            <a:off x="990600" y="0"/>
            <a:ext cx="181872" cy="5715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 bwMode="auto">
          <a:xfrm>
            <a:off x="1141320" y="0"/>
            <a:ext cx="230280" cy="5715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5715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- Ευθεία γραμμή σύνδεσης"/>
          <p:cNvSpPr>
            <a:spLocks noChangeShapeType="1"/>
          </p:cNvSpPr>
          <p:nvPr/>
        </p:nvSpPr>
        <p:spPr bwMode="auto">
          <a:xfrm>
            <a:off x="9113856" y="0"/>
            <a:ext cx="0" cy="5715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- Ορθογώνιο"/>
          <p:cNvSpPr/>
          <p:nvPr/>
        </p:nvSpPr>
        <p:spPr bwMode="auto">
          <a:xfrm>
            <a:off x="1219200" y="0"/>
            <a:ext cx="76200" cy="5715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609600" y="2857500"/>
            <a:ext cx="1295400" cy="10795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309632" y="4055627"/>
            <a:ext cx="641424" cy="5345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- Έλλειψη"/>
          <p:cNvSpPr/>
          <p:nvPr/>
        </p:nvSpPr>
        <p:spPr bwMode="auto">
          <a:xfrm>
            <a:off x="1091080" y="4583860"/>
            <a:ext cx="137160" cy="1143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Έλλειψη"/>
          <p:cNvSpPr/>
          <p:nvPr/>
        </p:nvSpPr>
        <p:spPr bwMode="auto">
          <a:xfrm>
            <a:off x="1664208" y="4823460"/>
            <a:ext cx="274320" cy="2286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- Έλλειψη"/>
          <p:cNvSpPr/>
          <p:nvPr/>
        </p:nvSpPr>
        <p:spPr>
          <a:xfrm>
            <a:off x="1905000" y="3746500"/>
            <a:ext cx="365760" cy="30480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107253"/>
            <a:ext cx="609600" cy="431270"/>
          </a:xfrm>
        </p:spPr>
        <p:txBody>
          <a:bodyPr/>
          <a:lstStyle/>
          <a:p>
            <a:fld id="{A89E927D-B349-414E-9CD5-FFF7C2164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3EF8-799E-4FC4-A9AB-C9EAD446BCCF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927D-B349-414E-9CD5-FFF7C2164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1676400" cy="4876271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3EF8-799E-4FC4-A9AB-C9EAD446BCCF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927D-B349-414E-9CD5-FFF7C2164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333500"/>
            <a:ext cx="7467600" cy="406146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A83EF8-799E-4FC4-A9AB-C9EAD446BCCF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89E927D-B349-414E-9CD5-FFF7C2164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0" y="2413000"/>
            <a:ext cx="6172200" cy="1711326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286000" y="4175126"/>
            <a:ext cx="6172200" cy="11430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953756" y="943610"/>
            <a:ext cx="1905000" cy="381000"/>
          </a:xfrm>
        </p:spPr>
        <p:txBody>
          <a:bodyPr/>
          <a:lstStyle/>
          <a:p>
            <a:fld id="{BEA83EF8-799E-4FC4-A9AB-C9EAD446BCCF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382256" y="3450336"/>
            <a:ext cx="30480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8 - Ορθογώνιο"/>
          <p:cNvSpPr/>
          <p:nvPr/>
        </p:nvSpPr>
        <p:spPr bwMode="auto">
          <a:xfrm>
            <a:off x="381000" y="0"/>
            <a:ext cx="609600" cy="5715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276336" y="0"/>
            <a:ext cx="104664" cy="5715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990600" y="0"/>
            <a:ext cx="181872" cy="5715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1141320" y="0"/>
            <a:ext cx="230280" cy="5715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5715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Ορθογώνιο"/>
          <p:cNvSpPr/>
          <p:nvPr/>
        </p:nvSpPr>
        <p:spPr bwMode="auto">
          <a:xfrm>
            <a:off x="1219200" y="0"/>
            <a:ext cx="76200" cy="5715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Έλλειψη"/>
          <p:cNvSpPr/>
          <p:nvPr/>
        </p:nvSpPr>
        <p:spPr bwMode="auto">
          <a:xfrm>
            <a:off x="609600" y="2857500"/>
            <a:ext cx="1295400" cy="10795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Έλλειψη"/>
          <p:cNvSpPr/>
          <p:nvPr/>
        </p:nvSpPr>
        <p:spPr bwMode="auto">
          <a:xfrm>
            <a:off x="1324704" y="4055627"/>
            <a:ext cx="641424" cy="5345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1091080" y="4583860"/>
            <a:ext cx="137160" cy="1143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Έλλειψη"/>
          <p:cNvSpPr/>
          <p:nvPr/>
        </p:nvSpPr>
        <p:spPr bwMode="auto">
          <a:xfrm>
            <a:off x="1664208" y="4826000"/>
            <a:ext cx="274320" cy="2286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879040" y="3733240"/>
            <a:ext cx="365760" cy="30480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Ευθεία γραμμή σύνδεσης"/>
          <p:cNvSpPr>
            <a:spLocks noChangeShapeType="1"/>
          </p:cNvSpPr>
          <p:nvPr/>
        </p:nvSpPr>
        <p:spPr bwMode="auto">
          <a:xfrm>
            <a:off x="9097944" y="0"/>
            <a:ext cx="0" cy="5715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107253"/>
            <a:ext cx="609600" cy="431270"/>
          </a:xfrm>
        </p:spPr>
        <p:txBody>
          <a:bodyPr/>
          <a:lstStyle/>
          <a:p>
            <a:fld id="{A89E927D-B349-414E-9CD5-FFF7C2164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3EF8-799E-4FC4-A9AB-C9EAD446BCCF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927D-B349-414E-9CD5-FFF7C2164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333500"/>
            <a:ext cx="3657600" cy="3810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270248" y="1333500"/>
            <a:ext cx="3657600" cy="3810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7542"/>
            <a:ext cx="7543800" cy="9525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3EF8-799E-4FC4-A9AB-C9EAD446BCCF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927D-B349-414E-9CD5-FFF7C2164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968500"/>
            <a:ext cx="3657600" cy="32385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371975" y="1968500"/>
            <a:ext cx="3657600" cy="32385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457200" y="1308100"/>
            <a:ext cx="3657600" cy="5486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343400" y="1308100"/>
            <a:ext cx="3657600" cy="5486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A83EF8-799E-4FC4-A9AB-C9EAD446BCCF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9E927D-B349-414E-9CD5-FFF7C2164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3EF8-799E-4FC4-A9AB-C9EAD446BCCF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927D-B349-414E-9CD5-FFF7C2164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897630" y="2628900"/>
            <a:ext cx="525780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12280" y="228600"/>
            <a:ext cx="1527048" cy="415290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5715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5715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8839200" y="0"/>
            <a:ext cx="304800" cy="5715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8156448" y="4762500"/>
            <a:ext cx="548640" cy="45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638800" cy="527304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A83EF8-799E-4FC4-A9AB-C9EAD446BCCF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89E927D-B349-414E-9CD5-FFF7C2164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22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8156448" y="4762500"/>
            <a:ext cx="548640" cy="45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875913" y="2628900"/>
            <a:ext cx="525780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715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765798" y="220662"/>
            <a:ext cx="1524000" cy="4130040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8839200" y="0"/>
            <a:ext cx="304800" cy="5715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5715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A83EF8-799E-4FC4-A9AB-C9EAD446BCCF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9E927D-B349-414E-9CD5-FFF7C2164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28864"/>
            <a:ext cx="7467600" cy="9525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7467600" cy="40614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 rot="5400000">
            <a:off x="7757160" y="869538"/>
            <a:ext cx="1676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EA83EF8-799E-4FC4-A9AB-C9EAD446BCCF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 rot="5400000">
            <a:off x="7256886" y="3083887"/>
            <a:ext cx="26670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76200" y="0"/>
            <a:ext cx="0" cy="5715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5715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8839200" y="0"/>
            <a:ext cx="304800" cy="5715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8156448" y="4762500"/>
            <a:ext cx="548640" cy="45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29016" y="4778376"/>
            <a:ext cx="609600" cy="43434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89E927D-B349-414E-9CD5-FFF7C2164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er%202\Desktop\51oFESTIBAL_KNE\STEKI_GYNAIKON\parousiasi\NEW\diafores\video-sephkids-V.mp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285984" y="555609"/>
            <a:ext cx="6500858" cy="142876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l-GR" sz="11200" i="1" dirty="0" smtClean="0">
                <a:latin typeface="Arial" pitchFamily="34" charset="0"/>
                <a:cs typeface="Arial" pitchFamily="34" charset="0"/>
              </a:rPr>
              <a:t>“Στόχος μας είναι να σας εμπνέουμε </a:t>
            </a:r>
          </a:p>
          <a:p>
            <a:pPr algn="ctr"/>
            <a:r>
              <a:rPr lang="el-GR" sz="11200" i="1" dirty="0" smtClean="0">
                <a:latin typeface="Arial" pitchFamily="34" charset="0"/>
                <a:cs typeface="Arial" pitchFamily="34" charset="0"/>
              </a:rPr>
              <a:t>δημιουργικά και να γεμίζουμε τη μέρα σας με χαρά” </a:t>
            </a:r>
          </a:p>
          <a:p>
            <a:pPr algn="ctr"/>
            <a:endParaRPr lang="en-US" sz="45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45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Αρχική σελίδα </a:t>
            </a:r>
            <a:r>
              <a:rPr lang="el-GR" sz="4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tik</a:t>
            </a:r>
            <a:r>
              <a:rPr lang="el-GR" sz="4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4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tok</a:t>
            </a:r>
            <a:endParaRPr lang="en-US" sz="4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l-GR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l-GR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152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Είναι αυτή η πραγματικότητα </a:t>
            </a:r>
          </a:p>
          <a:p>
            <a:pPr algn="ctr"/>
            <a:r>
              <a:rPr lang="el-GR" sz="152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για τα κορίτσια; </a:t>
            </a:r>
            <a:endParaRPr lang="en-US" sz="15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" name="3 - Εικόνα" descr="Χωρίς τίτλο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1785930"/>
            <a:ext cx="500066" cy="476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214546" y="1071550"/>
            <a:ext cx="6500858" cy="2619393"/>
          </a:xfrm>
        </p:spPr>
        <p:txBody>
          <a:bodyPr>
            <a:normAutofit/>
          </a:bodyPr>
          <a:lstStyle/>
          <a:p>
            <a:pPr algn="ctr" fontAlgn="base"/>
            <a:r>
              <a:rPr lang="el-GR" sz="5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Έρωτας </a:t>
            </a:r>
          </a:p>
          <a:p>
            <a:pPr algn="ctr" fontAlgn="base"/>
            <a:r>
              <a:rPr lang="el-GR" sz="5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όπως... </a:t>
            </a:r>
            <a:r>
              <a:rPr lang="el-GR" sz="5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shopping</a:t>
            </a:r>
            <a:r>
              <a:rPr lang="el-GR" sz="5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5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" name="3 - Εικόνα" descr="dat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3214690"/>
            <a:ext cx="3172161" cy="1776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000364" y="642922"/>
            <a:ext cx="5857916" cy="4643470"/>
          </a:xfrm>
        </p:spPr>
        <p:txBody>
          <a:bodyPr>
            <a:normAutofit/>
          </a:bodyPr>
          <a:lstStyle/>
          <a:p>
            <a:pPr fontAlgn="base"/>
            <a:r>
              <a:rPr lang="el-GR" sz="28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Σχέσεις… </a:t>
            </a:r>
          </a:p>
          <a:p>
            <a:pPr fontAlgn="base"/>
            <a:r>
              <a:rPr lang="el-GR" i="1" dirty="0" smtClean="0">
                <a:latin typeface="Arial" pitchFamily="34" charset="0"/>
                <a:cs typeface="Arial" pitchFamily="34" charset="0"/>
              </a:rPr>
              <a:t>με δωρεάν δοκιμή 7 ημερών – μετά χρειάζεται συνδρομή </a:t>
            </a:r>
            <a:r>
              <a:rPr lang="el-GR" i="1" dirty="0" err="1" smtClean="0">
                <a:latin typeface="Arial" pitchFamily="34" charset="0"/>
                <a:cs typeface="Arial" pitchFamily="34" charset="0"/>
              </a:rPr>
              <a:t>Prenium</a:t>
            </a:r>
            <a:endParaRPr lang="en-US" i="1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l-GR" i="1" dirty="0" smtClean="0">
                <a:latin typeface="Arial" pitchFamily="34" charset="0"/>
                <a:cs typeface="Arial" pitchFamily="34" charset="0"/>
              </a:rPr>
              <a:t>Το </a:t>
            </a:r>
            <a:r>
              <a:rPr lang="el-GR" i="1" dirty="0" err="1" smtClean="0">
                <a:latin typeface="Arial" pitchFamily="34" charset="0"/>
                <a:cs typeface="Arial" pitchFamily="34" charset="0"/>
              </a:rPr>
              <a:t>tinder</a:t>
            </a:r>
            <a:r>
              <a:rPr lang="el-GR" i="1" dirty="0" smtClean="0">
                <a:latin typeface="Arial" pitchFamily="34" charset="0"/>
                <a:cs typeface="Arial" pitchFamily="34" charset="0"/>
              </a:rPr>
              <a:t> πουλάει... "έρωτα" και βγάζει 500.000.000 δολάρια το χρόνο</a:t>
            </a:r>
            <a:endParaRPr lang="en-US" i="1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l-GR" dirty="0" smtClean="0">
                <a:latin typeface="Arial" pitchFamily="34" charset="0"/>
                <a:cs typeface="Arial" pitchFamily="34" charset="0"/>
              </a:rPr>
              <a:t> 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l-GR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Ο έρωτας δεν αγοράζεται, </a:t>
            </a:r>
          </a:p>
          <a:p>
            <a:pPr fontAlgn="base"/>
            <a:r>
              <a:rPr lang="el-GR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ούτε πουλιέται 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Δεν είναι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swipe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up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like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και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emoji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Δεν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εξαρτάται από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φώτο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με φίλτρα και αλγόριθμους.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l-GR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l-GR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" descr="C:\Users\User 2\Desktop\51oFESTIBAL_KNE\STEKI_GYNAIKON\parousiasi\NEW\diaf6\shutterstock-dating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643054"/>
            <a:ext cx="2643206" cy="1982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571736" y="571484"/>
            <a:ext cx="5857916" cy="4643470"/>
          </a:xfrm>
        </p:spPr>
        <p:txBody>
          <a:bodyPr>
            <a:normAutofit/>
          </a:bodyPr>
          <a:lstStyle/>
          <a:p>
            <a:pPr fontAlgn="base"/>
            <a:r>
              <a:rPr lang="el-GR" sz="32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Κράτησε το!!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l-GR" i="1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Ο έρωτας είναι σχέση. </a:t>
            </a:r>
          </a:p>
          <a:p>
            <a:pPr fontAlgn="base"/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Έλξη σωματική-πνευματική-συναισθηματική. </a:t>
            </a:r>
          </a:p>
          <a:p>
            <a:pPr fontAlgn="base"/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Διαμορφώνεται και εξελίσσεται με αγάπη, εμπιστοσύνη, αμοιβαίο σεβασμό και κοινά όνειρα για έναν καλύτερο κόσμο για όλους.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Οι πραγματικοί δεσμοί, οι φιλίες, ο έρωτας χτίζονται στη ζωντανή επαφή, στην καθημερινότητα, στις συζητήσεις πρόσωπο με πρόσωπο, στις καθημερινές δυσκολίες και αγώνες. 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l-GR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214546" y="1714492"/>
            <a:ext cx="6500858" cy="261939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l-GR" sz="5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Τι “</a:t>
            </a:r>
            <a:r>
              <a:rPr lang="el-GR" sz="5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τρεντάρει</a:t>
            </a:r>
            <a:r>
              <a:rPr lang="el-GR" sz="5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” </a:t>
            </a:r>
          </a:p>
          <a:p>
            <a:pPr algn="ctr"/>
            <a:r>
              <a:rPr lang="el-GR" sz="5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ως τρόπος και στάση ζωής στα </a:t>
            </a:r>
            <a:r>
              <a:rPr lang="el-GR" sz="5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social</a:t>
            </a:r>
            <a:r>
              <a:rPr lang="el-GR" sz="5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5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media</a:t>
            </a:r>
            <a:r>
              <a:rPr lang="el-GR" sz="5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5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24578" name="Picture 2" descr="C:\Users\User 2\Desktop\51oFESTIBAL_KNE\STEKI_GYNAIKON\parousiasi\NEW\diaf_8\output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30"/>
            <a:ext cx="2546353" cy="2546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000364" y="571484"/>
            <a:ext cx="5715040" cy="4643470"/>
          </a:xfrm>
        </p:spPr>
        <p:txBody>
          <a:bodyPr>
            <a:normAutofit fontScale="92500" lnSpcReduction="20000"/>
          </a:bodyPr>
          <a:lstStyle/>
          <a:p>
            <a:pPr algn="ctr"/>
            <a:endParaRPr lang="el-GR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Η αποθέωση του «εγώ»… 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του ατομισμού… 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η έκθεση της προσωπικής ζωής… 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η αυτοπροβολή… 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ο ναρκισσισμός…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Ο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ανταγωνισμός και η αποξένωση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που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αναπαράγει η σύγχρονη καπιταλιστική κοινωνία.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Ο εύκολος πλουτισμός.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Ένα </a:t>
            </a:r>
            <a:r>
              <a:rPr lang="el-GR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life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l-GR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style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που ταιριάζει στην σάπια κοινωνία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όπου όλα πουλιούνται και αγοράζονται, ακόμα και το σώμα μας, οι καθημερινές- προσωπικές μας στιγμές.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 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l-GR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C:\Users\User 2\Desktop\51oFESTIBAL_KNE\STEKI_GYNAIKON\parousiasi\NEW\diaf_9\money_soc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92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857488" y="428608"/>
            <a:ext cx="5715040" cy="4857784"/>
          </a:xfrm>
        </p:spPr>
        <p:txBody>
          <a:bodyPr>
            <a:normAutofit/>
          </a:bodyPr>
          <a:lstStyle/>
          <a:p>
            <a:pPr algn="ctr"/>
            <a:endParaRPr lang="el-GR" i="1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Social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Media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«Πλαστή πραγματικότητα» </a:t>
            </a:r>
          </a:p>
          <a:p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και πολλά ...«κέρδη» 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Η εξωτερική εμφάνιση στη σημερινή κοινωνία  γίνεται αντικείμενο εμπορευματοποίησης.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Ολόκληρες βιομηχανίες βγάζουν απίστευτα κέρδη γύρω από αυτήν: της μόδας, των καλλυντικών, της διαφήμισης και του πολιτισμού, της υγείας και της αισθητικής.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l-GR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C:\Users\User 2\Desktop\51oFESTIBAL_KNE\STEKI_GYNAIKON\parousiasi\NEW\diaf_9\20250920_182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880"/>
            <a:ext cx="2484414" cy="1357739"/>
          </a:xfrm>
          <a:prstGeom prst="rect">
            <a:avLst/>
          </a:prstGeom>
          <a:noFill/>
        </p:spPr>
      </p:pic>
      <p:pic>
        <p:nvPicPr>
          <p:cNvPr id="26627" name="Picture 3" descr="C:\Users\User 2\Desktop\51oFESTIBAL_KNE\STEKI_GYNAIKON\parousiasi\NEW\DIAF_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85798"/>
            <a:ext cx="2464884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ideo-sephkids-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28860" y="571484"/>
            <a:ext cx="6191293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857488" y="500046"/>
            <a:ext cx="5715040" cy="4786346"/>
          </a:xfrm>
        </p:spPr>
        <p:txBody>
          <a:bodyPr>
            <a:normAutofit lnSpcReduction="10000"/>
          </a:bodyPr>
          <a:lstStyle/>
          <a:p>
            <a:r>
              <a:rPr lang="el-GR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Ιnfluencers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“</a:t>
            </a:r>
            <a:r>
              <a:rPr lang="el-GR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creator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” στην υπηρεσία του συστήματος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Όσα “ποστάρουν” προωθούν ή και υπερασπίζονται οι διάφορες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influencers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“φιλτράρονται”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από τους χορηγούς τους.  	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Δείχνουν μια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«πλαστή»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κοινωνική πραγματικότητα που σβήνει τις ταξικές διαφοροποιήσεις του γυναικείου φύλου.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l-GR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Φλεξάρουν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την ικανότητά τους ότι δήθεν τα “καταφέρνουν σε όλα”.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Influencer mode: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Real life: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OFF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l-GR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 2\Desktop\51oFESTIBAL_KNE\STEKI_GYNAIKON\parousiasi\NEW\XSG77OI4R5JGBJM42GXRYEA3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000508"/>
            <a:ext cx="2770235" cy="1557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857488" y="428608"/>
            <a:ext cx="5715040" cy="4857784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Πουλάνε “ευαισθησία” για να κερδίζουν </a:t>
            </a:r>
            <a:r>
              <a:rPr lang="el-GR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followers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likes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... </a:t>
            </a:r>
          </a:p>
          <a:p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και χορηγούς  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Η «υπεράσπιση» των δικαιωμάτων των γυναικών τελειώνει στην οθόνη του κινητού.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Στα “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stories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”, στα “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scrols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” μακριά από την οργανωμένη συλλογική πάλη, μακριά από την πραγματική ζωή.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 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Πλασάρουν ως “ελευθερία” “παλιά” και “νέα” στερεότυπα για τη θέση και το ρόλο της γυναίκας.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l-GR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C:\Users\User 2\Desktop\51oFESTIBAL_KNE\STEKI_GYNAIKON\parousiasi\NEW\diaf11\priceli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8"/>
            <a:ext cx="2371430" cy="4500594"/>
          </a:xfrm>
          <a:prstGeom prst="rect">
            <a:avLst/>
          </a:prstGeom>
          <a:noFill/>
        </p:spPr>
      </p:pic>
      <p:pic>
        <p:nvPicPr>
          <p:cNvPr id="28675" name="Picture 3" descr="C:\Users\User 2\Desktop\51oFESTIBAL_KNE\STEKI_GYNAIKON\parousiasi\NEW\diaf11\DIAF_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357302"/>
            <a:ext cx="2025993" cy="1198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214546" y="928674"/>
            <a:ext cx="6500858" cy="2619393"/>
          </a:xfrm>
        </p:spPr>
        <p:txBody>
          <a:bodyPr>
            <a:normAutofit/>
          </a:bodyPr>
          <a:lstStyle/>
          <a:p>
            <a:pPr algn="ctr"/>
            <a:r>
              <a:rPr lang="el-GR" sz="5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Αποσυνδέσου </a:t>
            </a:r>
          </a:p>
          <a:p>
            <a:pPr algn="ctr"/>
            <a:r>
              <a:rPr lang="el-GR" sz="4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από την “εικονική πραγματικότητα”</a:t>
            </a:r>
            <a:endParaRPr lang="en-US" sz="4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29699" name="Picture 3" descr="C:\Users\User 2\Desktop\51oFESTIBAL_KNE\STEKI_GYNAIKON\parousiasi\NEW\fwto_diaf1\DIAF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500442"/>
            <a:ext cx="2728891" cy="1819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357422" y="1031863"/>
            <a:ext cx="6286544" cy="3155179"/>
          </a:xfrm>
        </p:spPr>
        <p:txBody>
          <a:bodyPr>
            <a:normAutofit fontScale="250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el-GR" sz="7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46% </a:t>
            </a:r>
            <a:r>
              <a:rPr lang="el-GR" sz="7200" dirty="0" smtClean="0">
                <a:latin typeface="Arial" pitchFamily="34" charset="0"/>
                <a:cs typeface="Arial" pitchFamily="34" charset="0"/>
              </a:rPr>
              <a:t>των κοριτσιών </a:t>
            </a:r>
            <a:r>
              <a:rPr lang="el-GR" sz="7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14-17 ετών </a:t>
            </a:r>
            <a:r>
              <a:rPr lang="el-GR" sz="7200" dirty="0" smtClean="0">
                <a:latin typeface="Arial" pitchFamily="34" charset="0"/>
                <a:cs typeface="Arial" pitchFamily="34" charset="0"/>
              </a:rPr>
              <a:t>νιώθουν δυσαρέσκεια για την εμφάνισή τους λόγω </a:t>
            </a:r>
            <a:r>
              <a:rPr lang="el-GR" sz="7200" dirty="0" err="1" smtClean="0">
                <a:latin typeface="Arial" pitchFamily="34" charset="0"/>
                <a:cs typeface="Arial" pitchFamily="34" charset="0"/>
              </a:rPr>
              <a:t>social</a:t>
            </a:r>
            <a:r>
              <a:rPr lang="el-GR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7200" dirty="0" err="1" smtClean="0">
                <a:latin typeface="Arial" pitchFamily="34" charset="0"/>
                <a:cs typeface="Arial" pitchFamily="34" charset="0"/>
              </a:rPr>
              <a:t>media</a:t>
            </a:r>
            <a:r>
              <a:rPr lang="el-GR" sz="7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72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endParaRPr lang="en-US" sz="72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l-GR" sz="7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76% </a:t>
            </a:r>
            <a:r>
              <a:rPr lang="el-GR" sz="7200" dirty="0" smtClean="0">
                <a:latin typeface="Arial" pitchFamily="34" charset="0"/>
                <a:cs typeface="Arial" pitchFamily="34" charset="0"/>
              </a:rPr>
              <a:t>των κοριτσιών </a:t>
            </a:r>
            <a:r>
              <a:rPr lang="el-GR" sz="7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14-17 ετών </a:t>
            </a:r>
            <a:r>
              <a:rPr lang="el-GR" sz="7200" dirty="0" smtClean="0">
                <a:latin typeface="Arial" pitchFamily="34" charset="0"/>
                <a:cs typeface="Arial" pitchFamily="34" charset="0"/>
              </a:rPr>
              <a:t>προτιμούν την επεξεργασμένη εικόνα αντί της φυσικής. </a:t>
            </a:r>
            <a:endParaRPr lang="en-US" sz="72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l-GR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Πανεπιστήμιο Αθηνών (2020)</a:t>
            </a:r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buFont typeface="Wingdings" pitchFamily="2" charset="2"/>
              <a:buChar char="v"/>
            </a:pPr>
            <a:endParaRPr lang="en-US" sz="72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l-GR" sz="7200" dirty="0" smtClean="0">
                <a:latin typeface="Arial" pitchFamily="34" charset="0"/>
                <a:cs typeface="Arial" pitchFamily="34" charset="0"/>
              </a:rPr>
              <a:t>Πάνω από </a:t>
            </a:r>
            <a:r>
              <a:rPr lang="el-GR" sz="7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70% </a:t>
            </a:r>
            <a:r>
              <a:rPr lang="el-GR" sz="7200" dirty="0" smtClean="0">
                <a:latin typeface="Arial" pitchFamily="34" charset="0"/>
                <a:cs typeface="Arial" pitchFamily="34" charset="0"/>
              </a:rPr>
              <a:t>των κοριτσιών ηλικίας </a:t>
            </a:r>
            <a:r>
              <a:rPr lang="el-GR" sz="7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13–18 ετών </a:t>
            </a:r>
            <a:r>
              <a:rPr lang="el-GR" sz="7200" dirty="0" smtClean="0">
                <a:latin typeface="Arial" pitchFamily="34" charset="0"/>
                <a:cs typeface="Arial" pitchFamily="34" charset="0"/>
              </a:rPr>
              <a:t>θα ήθελαν να μοιάζουν περισσότερο με τα πρότυπα που βλέπουν </a:t>
            </a:r>
            <a:r>
              <a:rPr lang="el-GR" sz="7200" dirty="0" err="1" smtClean="0">
                <a:latin typeface="Arial" pitchFamily="34" charset="0"/>
                <a:cs typeface="Arial" pitchFamily="34" charset="0"/>
              </a:rPr>
              <a:t>online</a:t>
            </a:r>
            <a:r>
              <a:rPr lang="el-GR" sz="7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l-GR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Παγκόσμια Έρευνα </a:t>
            </a:r>
            <a:r>
              <a:rPr lang="el-GR" sz="4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Body</a:t>
            </a:r>
            <a:r>
              <a:rPr lang="el-GR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4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Image</a:t>
            </a:r>
            <a:r>
              <a:rPr lang="el-GR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l-GR" sz="4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Social</a:t>
            </a:r>
            <a:r>
              <a:rPr lang="el-GR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4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Media</a:t>
            </a:r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buFont typeface="Wingdings" pitchFamily="2" charset="2"/>
              <a:buChar char="v"/>
            </a:pPr>
            <a:endParaRPr lang="en-US" sz="72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l-GR" sz="7200" dirty="0" smtClean="0">
                <a:latin typeface="Arial" pitchFamily="34" charset="0"/>
                <a:cs typeface="Arial" pitchFamily="34" charset="0"/>
              </a:rPr>
              <a:t>Το </a:t>
            </a:r>
            <a:r>
              <a:rPr lang="el-GR" sz="7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48% </a:t>
            </a:r>
            <a:r>
              <a:rPr lang="el-GR" sz="7200" dirty="0" smtClean="0">
                <a:latin typeface="Arial" pitchFamily="34" charset="0"/>
                <a:cs typeface="Arial" pitchFamily="34" charset="0"/>
              </a:rPr>
              <a:t>ένιωσαν μοναξιά ή απόρριψη λόγω της αντίδρασης των άλλων στις φωτογραφίες τους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0"/>
            <a:r>
              <a:rPr lang="el-GR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l-GR" sz="4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Royal</a:t>
            </a:r>
            <a:r>
              <a:rPr lang="el-GR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4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Society</a:t>
            </a:r>
            <a:r>
              <a:rPr lang="el-GR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4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el-GR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4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Public</a:t>
            </a:r>
            <a:r>
              <a:rPr lang="el-GR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4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Health</a:t>
            </a:r>
            <a:r>
              <a:rPr lang="el-GR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UK, 2017)</a:t>
            </a:r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l-GR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l-GR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 2\Desktop\51oFESTIBAL_KNE\STEKI_GYNAIKON\parousiasi\NEW\fwto_diaf1\sa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155159"/>
            <a:ext cx="1751492" cy="1173499"/>
          </a:xfrm>
          <a:prstGeom prst="rect">
            <a:avLst/>
          </a:prstGeom>
          <a:noFill/>
        </p:spPr>
      </p:pic>
      <p:pic>
        <p:nvPicPr>
          <p:cNvPr id="1027" name="Picture 3" descr="C:\Users\User 2\Desktop\51oFESTIBAL_KNE\STEKI_GYNAIKON\parousiasi\NEW\fwto_diaf1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11238"/>
            <a:ext cx="1714512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 2\Desktop\51oFESTIBAL_KNE\GRAFIKA\group-people-are-protesting-city-street-protesters-are-holding-signs-are-walking-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715000"/>
          </a:xfrm>
          <a:prstGeom prst="rect">
            <a:avLst/>
          </a:prstGeom>
          <a:noFill/>
        </p:spPr>
      </p:pic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000232" y="2714624"/>
            <a:ext cx="5715040" cy="2786082"/>
          </a:xfrm>
        </p:spPr>
        <p:txBody>
          <a:bodyPr>
            <a:normAutofit lnSpcReduction="10000"/>
          </a:bodyPr>
          <a:lstStyle/>
          <a:p>
            <a:r>
              <a:rPr lang="el-GR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Απορρίπτουμε </a:t>
            </a:r>
          </a:p>
          <a:p>
            <a:r>
              <a:rPr lang="el-GR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τα «</a:t>
            </a:r>
            <a:r>
              <a:rPr lang="el-GR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story</a:t>
            </a:r>
            <a:r>
              <a:rPr lang="el-GR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 τους </a:t>
            </a:r>
          </a:p>
          <a:p>
            <a:endParaRPr lang="el-GR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Γράφουμε τη δική μας ιστορία, στην πάλη για τον σοσιαλισμό - κομμουνισμό, την κοινωνία της πραγματικής ελευθερίας και ισοτιμίας.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l-GR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214546" y="1643054"/>
            <a:ext cx="6500858" cy="261939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l-GR" sz="59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Είναι “ελεύθερη επιλογή” </a:t>
            </a:r>
            <a:endParaRPr lang="en-US" sz="59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59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ό,τι</a:t>
            </a:r>
            <a:r>
              <a:rPr lang="el-GR" sz="59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ανεβάζεις ή παρακολουθείς; </a:t>
            </a:r>
            <a:endParaRPr lang="en-US" sz="59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l-GR" sz="14400" i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714612" y="238107"/>
            <a:ext cx="5429288" cy="297658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Τα ΜΚΔ, όπως και τα πάντα γύρω μας στον καπιταλισμό, ανήκουν στην ατομική ιδιοκτησία των καπιταλιστών. 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Δηλαδή, των λίγων μεγάλων επιχειρηματιών, τραπεζιτών, εφοπλιστών, τους συνομιλητές, δηλαδή, των κυβερνήσεων, κρατικών μηχανισμών, ιμπεριαλιστικών συμμαχιών, όπως το ΝΑΤΟ και η ΕΕ. 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l-GR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Για αυτό και τα ΜΚΔ δεν είναι απελευθερωμένα από τον μέγιστο καπιταλιστικό κανόνα:</a:t>
            </a:r>
            <a:endParaRPr lang="en-US" sz="2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Ό,τι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φέρνει κέρδος προβάλλεται.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Ό,τι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ενοχλεί το σάπιο εκμεταλλευτικό σύστημα, "θάβεται".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Το αποδεικνύει και ο αλγόριθμός τους...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l-GR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l-GR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er 2\Desktop\51oFESTIBAL_KNE\STEKI_GYNAIKON\parousiasi\NEW\diaf_2\minima_twitter_odigitis-01-1024x5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928938"/>
            <a:ext cx="4578353" cy="2590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500298" y="500046"/>
            <a:ext cx="6215106" cy="3500462"/>
          </a:xfrm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Τα κέρδη όσων κατέχουν τις πλατφόρμες </a:t>
            </a:r>
            <a:r>
              <a:rPr lang="el-GR" sz="2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social</a:t>
            </a: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media</a:t>
            </a: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είναι εξωφρενικά 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 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1600" i="1" u="sng" dirty="0" smtClean="0">
                <a:latin typeface="Arial" pitchFamily="34" charset="0"/>
                <a:cs typeface="Arial" pitchFamily="34" charset="0"/>
              </a:rPr>
              <a:t>Στοιχεία</a:t>
            </a:r>
            <a:r>
              <a:rPr lang="en-US" sz="1600" i="1" u="sng" dirty="0" smtClean="0">
                <a:latin typeface="Arial" pitchFamily="34" charset="0"/>
                <a:cs typeface="Arial" pitchFamily="34" charset="0"/>
              </a:rPr>
              <a:t>: </a:t>
            </a:r>
            <a:endParaRPr lang="el-GR" sz="1600" i="1" u="sng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l-GR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Mark </a:t>
            </a:r>
            <a:r>
              <a:rPr lang="en-US" sz="140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Zuckerberg</a:t>
            </a: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(Meta)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Instagram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l-GR" sz="1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Περιουσία: ~ 55 δις. δολάρια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l-GR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Elon</a:t>
            </a: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Musk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(X / </a:t>
            </a:r>
            <a:r>
              <a:rPr lang="el-GR" sz="1400" i="1" dirty="0" smtClean="0">
                <a:latin typeface="Arial" pitchFamily="34" charset="0"/>
                <a:cs typeface="Arial" pitchFamily="34" charset="0"/>
              </a:rPr>
              <a:t>πρώην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Twitter)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l-GR" sz="1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Περιουσία: ~ 251 δισ. δολάρια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l-GR" sz="1400" i="1" dirty="0" smtClean="0">
                <a:latin typeface="Arial" pitchFamily="34" charset="0"/>
                <a:cs typeface="Arial" pitchFamily="34" charset="0"/>
              </a:rPr>
              <a:t>Ιδιοκτήτης </a:t>
            </a:r>
            <a:r>
              <a:rPr lang="el-GR" sz="1400" i="1" dirty="0" err="1" smtClean="0">
                <a:latin typeface="Arial" pitchFamily="34" charset="0"/>
                <a:cs typeface="Arial" pitchFamily="34" charset="0"/>
              </a:rPr>
              <a:t>Tesla</a:t>
            </a:r>
            <a:r>
              <a:rPr lang="el-GR" sz="1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1400" i="1" dirty="0" err="1" smtClean="0">
                <a:latin typeface="Arial" pitchFamily="34" charset="0"/>
                <a:cs typeface="Arial" pitchFamily="34" charset="0"/>
              </a:rPr>
              <a:t>SpaceX</a:t>
            </a:r>
            <a:r>
              <a:rPr lang="el-GR" sz="1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1400" i="1" dirty="0" err="1" smtClean="0">
                <a:latin typeface="Arial" pitchFamily="34" charset="0"/>
                <a:cs typeface="Arial" pitchFamily="34" charset="0"/>
              </a:rPr>
              <a:t>Neuralink</a:t>
            </a:r>
            <a:r>
              <a:rPr lang="el-GR" sz="1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1400" i="1" dirty="0" err="1" smtClean="0">
                <a:latin typeface="Arial" pitchFamily="34" charset="0"/>
                <a:cs typeface="Arial" pitchFamily="34" charset="0"/>
              </a:rPr>
              <a:t>xAI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l-GR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40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ByteDance</a:t>
            </a:r>
            <a:r>
              <a:rPr lang="el-GR" sz="1400" i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l-GR" sz="1400" i="1" dirty="0" err="1" smtClean="0">
                <a:latin typeface="Arial" pitchFamily="34" charset="0"/>
                <a:cs typeface="Arial" pitchFamily="34" charset="0"/>
              </a:rPr>
              <a:t>TikTok</a:t>
            </a:r>
            <a:r>
              <a:rPr lang="el-GR" sz="1400" i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l-GR" sz="1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Εκτιμώμενη αξία: ~ 220 δισ. δολάρια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l-GR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l-GR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- Εικόνα" descr="231104-mark-zuckerberg-mjf-1525-ad50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428740"/>
            <a:ext cx="1428760" cy="950602"/>
          </a:xfrm>
          <a:prstGeom prst="rect">
            <a:avLst/>
          </a:prstGeom>
        </p:spPr>
      </p:pic>
      <p:pic>
        <p:nvPicPr>
          <p:cNvPr id="7" name="6 - Εικόνα" descr="ELON_MU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428872"/>
            <a:ext cx="1427231" cy="952439"/>
          </a:xfrm>
          <a:prstGeom prst="rect">
            <a:avLst/>
          </a:prstGeom>
        </p:spPr>
      </p:pic>
      <p:pic>
        <p:nvPicPr>
          <p:cNvPr id="8" name="7 - Εικόνα" descr="bytedance_tik tok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3429004"/>
            <a:ext cx="1453343" cy="967134"/>
          </a:xfrm>
          <a:prstGeom prst="rect">
            <a:avLst/>
          </a:prstGeom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500298" y="4286260"/>
            <a:ext cx="60722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l-GR" altLang="zh-CN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Noto Serif CJK SC"/>
                <a:cs typeface="Arial" pitchFamily="34" charset="0"/>
              </a:rPr>
              <a:t>Όλοι αυτοί οι καπιταλιστές που έχουν στην ιδιοκτησία τους τα ΜΚΔ θέλουν:</a:t>
            </a:r>
            <a:endParaRPr kumimoji="0" lang="en-US" altLang="zh-CN" sz="12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el-GR" altLang="zh-CN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oto Serif CJK SC"/>
                <a:cs typeface="Arial" pitchFamily="34" charset="0"/>
              </a:rPr>
              <a:t> είτε να μας κρατάνε </a:t>
            </a:r>
            <a:r>
              <a:rPr kumimoji="0" lang="el-GR" altLang="zh-CN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Noto Serif CJK SC"/>
                <a:cs typeface="Arial" pitchFamily="34" charset="0"/>
              </a:rPr>
              <a:t>αμέτοχους</a:t>
            </a:r>
            <a:r>
              <a:rPr kumimoji="0" lang="el-GR" altLang="zh-CN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oto Serif CJK SC"/>
                <a:cs typeface="Arial" pitchFamily="34" charset="0"/>
              </a:rPr>
              <a:t> και </a:t>
            </a:r>
            <a:r>
              <a:rPr kumimoji="0" lang="el-GR" altLang="zh-CN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Noto Serif CJK SC"/>
                <a:cs typeface="Arial" pitchFamily="34" charset="0"/>
              </a:rPr>
              <a:t>άπραγους</a:t>
            </a:r>
            <a:r>
              <a:rPr kumimoji="0" lang="el-GR" altLang="zh-CN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oto Serif CJK SC"/>
                <a:cs typeface="Arial" pitchFamily="34" charset="0"/>
              </a:rPr>
              <a:t> περιγράφοντας την πραγματικότητα ως μια ανίκητη «</a:t>
            </a:r>
            <a:r>
              <a:rPr kumimoji="0" lang="el-GR" altLang="zh-CN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oto Serif CJK SC"/>
                <a:cs typeface="Arial" pitchFamily="34" charset="0"/>
              </a:rPr>
              <a:t>δυστοπία</a:t>
            </a:r>
            <a:r>
              <a:rPr kumimoji="0" lang="el-GR" altLang="zh-CN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oto Serif CJK SC"/>
                <a:cs typeface="Arial" pitchFamily="34" charset="0"/>
              </a:rPr>
              <a:t>», την οποία δεν μπορούμε να αλλάξουμε…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el-GR" altLang="zh-CN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oto Serif CJK SC"/>
                <a:cs typeface="Arial" pitchFamily="34" charset="0"/>
              </a:rPr>
              <a:t> είτε να μας κάνουν </a:t>
            </a:r>
            <a:r>
              <a:rPr kumimoji="0" lang="el-GR" altLang="zh-CN" sz="12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Noto Serif CJK SC"/>
                <a:cs typeface="Arial" pitchFamily="34" charset="0"/>
              </a:rPr>
              <a:t>fans</a:t>
            </a:r>
            <a:r>
              <a:rPr kumimoji="0" lang="el-GR" altLang="zh-CN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Noto Serif CJK SC"/>
                <a:cs typeface="Arial" pitchFamily="34" charset="0"/>
              </a:rPr>
              <a:t> και </a:t>
            </a:r>
            <a:r>
              <a:rPr kumimoji="0" lang="el-GR" altLang="zh-CN" sz="12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Noto Serif CJK SC"/>
                <a:cs typeface="Arial" pitchFamily="34" charset="0"/>
              </a:rPr>
              <a:t>followers</a:t>
            </a:r>
            <a:r>
              <a:rPr kumimoji="0" lang="el-GR" altLang="zh-CN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oto Serif CJK SC"/>
                <a:cs typeface="Arial" pitchFamily="34" charset="0"/>
              </a:rPr>
              <a:t> των επιχειρηματικών τους σχεδίων, των σάπιων αξιών τους, της αντιδραστικής ιδεολογίας τους. </a:t>
            </a:r>
            <a:endParaRPr kumimoji="0" lang="el-GR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214546" y="1643054"/>
            <a:ext cx="6500858" cy="261939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l-GR" sz="5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Κοινωνική Δικτύωση ή Κοινωνική απομόνωση;</a:t>
            </a:r>
            <a:endParaRPr lang="el-GR" sz="1440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500298" y="857236"/>
            <a:ext cx="6215106" cy="3500462"/>
          </a:xfrm>
        </p:spPr>
        <p:txBody>
          <a:bodyPr>
            <a:normAutofit fontScale="77500" lnSpcReduction="20000"/>
          </a:bodyPr>
          <a:lstStyle/>
          <a:p>
            <a:pPr algn="ctr" fontAlgn="base"/>
            <a:r>
              <a:rPr lang="el-GR" sz="35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Follower</a:t>
            </a:r>
            <a:r>
              <a:rPr lang="el-GR" sz="35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=  φίλος?</a:t>
            </a:r>
            <a:endParaRPr lang="en-US" sz="35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 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l-GR" sz="2000" dirty="0" smtClean="0">
                <a:latin typeface="Arial" pitchFamily="34" charset="0"/>
                <a:cs typeface="Arial" pitchFamily="34" charset="0"/>
              </a:rPr>
              <a:t>Όταν η κοινωνική ζωή μετριέται σε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likes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και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followers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, μένει χώρος και χρόνος για αληθινές σχέσεις;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l-GR" sz="2000" dirty="0" smtClean="0">
                <a:latin typeface="Arial" pitchFamily="34" charset="0"/>
                <a:cs typeface="Arial" pitchFamily="34" charset="0"/>
              </a:rPr>
              <a:t> 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buFont typeface="Wingdings" pitchFamily="2" charset="2"/>
              <a:buChar char="v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Το </a:t>
            </a: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70%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έφηβων κοριτσιών  προτιμούν να επικοινωνούν μέσω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social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media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παρά δια ζώσης </a:t>
            </a:r>
            <a:r>
              <a:rPr lang="el-GR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l-GR" sz="1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Common</a:t>
            </a:r>
            <a:r>
              <a:rPr lang="el-GR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Sense</a:t>
            </a:r>
            <a:r>
              <a:rPr lang="el-GR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Media</a:t>
            </a:r>
            <a:r>
              <a:rPr lang="el-GR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2019)</a:t>
            </a:r>
            <a:endParaRPr lang="en-US" sz="1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l-GR" sz="2000" dirty="0" smtClean="0">
                <a:latin typeface="Arial" pitchFamily="34" charset="0"/>
                <a:cs typeface="Arial" pitchFamily="34" charset="0"/>
              </a:rPr>
              <a:t> 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l-GR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Όσο περισσότερο δικτυώνεσαι στον ψηφιακό κόσμο τόσο απομονώνεσαι στον πραγματικό…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l-GR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l-GR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C:\Users\User 2\Desktop\51oFESTIBAL_KNE\STEKI_GYNAIKON\parousiasi\NEW\diaf_4\IMG_96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4"/>
            <a:ext cx="2170081" cy="2170081"/>
          </a:xfrm>
          <a:prstGeom prst="rect">
            <a:avLst/>
          </a:prstGeom>
          <a:noFill/>
        </p:spPr>
      </p:pic>
      <p:pic>
        <p:nvPicPr>
          <p:cNvPr id="19459" name="Picture 3" descr="C:\Users\User 2\Desktop\51oFESTIBAL_KNE\STEKI_GYNAIKON\parousiasi\NEW\diaf_4\social-k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0905" y="4143384"/>
            <a:ext cx="2118149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214546" y="571484"/>
            <a:ext cx="6500858" cy="2619393"/>
          </a:xfrm>
        </p:spPr>
        <p:txBody>
          <a:bodyPr>
            <a:normAutofit fontScale="92500" lnSpcReduction="20000"/>
          </a:bodyPr>
          <a:lstStyle/>
          <a:p>
            <a:pPr algn="ctr" fontAlgn="base"/>
            <a:r>
              <a:rPr lang="el-GR" sz="5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Πόσο εύκολο είναι να χαθεί μια πραγματική φιλία σε ένα </a:t>
            </a:r>
            <a:r>
              <a:rPr lang="el-GR" sz="5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scroll</a:t>
            </a:r>
            <a:r>
              <a:rPr lang="el-GR" sz="5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5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22530" name="Picture 2" descr="C:\Users\User 2\Desktop\51oFESTIBAL_KNE\STEKI_GYNAIKON\parousiasi\NEW\diaf_5\DIAF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357566"/>
            <a:ext cx="2486025" cy="183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500298" y="642922"/>
            <a:ext cx="6215106" cy="4643470"/>
          </a:xfrm>
        </p:spPr>
        <p:txBody>
          <a:bodyPr>
            <a:normAutofit fontScale="55000" lnSpcReduction="20000"/>
          </a:bodyPr>
          <a:lstStyle/>
          <a:p>
            <a:r>
              <a:rPr lang="el-GR" sz="26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l-GR" sz="2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Έρευνες δείχνουν για τις έφηβες ότι:</a:t>
            </a:r>
            <a:endParaRPr lang="en-US" sz="26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buFont typeface="Wingdings" pitchFamily="2" charset="2"/>
              <a:buChar char="v"/>
            </a:pPr>
            <a:r>
              <a:rPr lang="el-GR" sz="2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Το 50% 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αναφέρουν ότι ένιωσαν αρνητικά συναισθήματα για φίλες τους εξαιτίας των δημοσιεύσεων στα </a:t>
            </a:r>
            <a:r>
              <a:rPr lang="el-GR" sz="2600" dirty="0" err="1" smtClean="0">
                <a:latin typeface="Arial" pitchFamily="34" charset="0"/>
                <a:cs typeface="Arial" pitchFamily="34" charset="0"/>
              </a:rPr>
              <a:t>social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600" dirty="0" err="1" smtClean="0">
                <a:latin typeface="Arial" pitchFamily="34" charset="0"/>
                <a:cs typeface="Arial" pitchFamily="34" charset="0"/>
              </a:rPr>
              <a:t>media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l-GR" sz="2600" dirty="0" err="1" smtClean="0">
                <a:latin typeface="Arial" pitchFamily="34" charset="0"/>
                <a:cs typeface="Arial" pitchFamily="34" charset="0"/>
              </a:rPr>
              <a:t>Journal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6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600" dirty="0" err="1" smtClean="0">
                <a:latin typeface="Arial" pitchFamily="34" charset="0"/>
                <a:cs typeface="Arial" pitchFamily="34" charset="0"/>
              </a:rPr>
              <a:t>Adolescence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, 2018)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l-GR" sz="2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sz="26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l-GR" sz="260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Follower</a:t>
            </a:r>
            <a:r>
              <a:rPr lang="el-GR" sz="26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l-GR" sz="2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Κάνει </a:t>
            </a:r>
            <a:r>
              <a:rPr lang="el-GR" sz="2600" dirty="0" err="1" smtClean="0">
                <a:latin typeface="Arial" pitchFamily="34" charset="0"/>
                <a:cs typeface="Arial" pitchFamily="34" charset="0"/>
              </a:rPr>
              <a:t>like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 στην “τέλεια” </a:t>
            </a:r>
            <a:r>
              <a:rPr lang="el-GR" sz="2600" dirty="0" err="1" smtClean="0">
                <a:latin typeface="Arial" pitchFamily="34" charset="0"/>
                <a:cs typeface="Arial" pitchFamily="34" charset="0"/>
              </a:rPr>
              <a:t>φωτό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 σου.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l-GR" sz="2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sz="26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l-GR" sz="2600" dirty="0" smtClean="0"/>
              <a:t> </a:t>
            </a:r>
            <a:r>
              <a:rPr lang="el-GR" sz="26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Πραγματικός Φίλος/η:</a:t>
            </a:r>
            <a:r>
              <a:rPr lang="el-GR" sz="2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σε κοιτάει στα μάτια και σου μιλάει με ειλικρίνεια.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endParaRPr lang="en-US" sz="1600" dirty="0" smtClean="0"/>
          </a:p>
          <a:p>
            <a:pPr fontAlgn="base"/>
            <a:r>
              <a:rPr lang="el-GR" sz="4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Οι αληθινοί φίλοι… </a:t>
            </a:r>
          </a:p>
          <a:p>
            <a:pPr fontAlgn="base">
              <a:buFont typeface="Wingdings" pitchFamily="2" charset="2"/>
              <a:buChar char="v"/>
            </a:pPr>
            <a:r>
              <a:rPr lang="el-GR" sz="3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δεν μετρούνται σε </a:t>
            </a:r>
            <a:r>
              <a:rPr lang="el-GR" sz="2600" dirty="0" err="1" smtClean="0">
                <a:latin typeface="Arial" pitchFamily="34" charset="0"/>
                <a:cs typeface="Arial" pitchFamily="34" charset="0"/>
              </a:rPr>
              <a:t>likes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. Φαίνονται στην πράξη με φυσική παρουσία, εμπιστοσύνη και στήριξη στις χαρές και στις δυσκολίες.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l-GR" sz="3800" dirty="0" smtClean="0">
                <a:latin typeface="Arial" pitchFamily="34" charset="0"/>
                <a:cs typeface="Arial" pitchFamily="34" charset="0"/>
              </a:rPr>
              <a:t> </a:t>
            </a:r>
            <a:endParaRPr lang="en-US" sz="38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l-GR" sz="4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Οι αληθινοί φίλοι…</a:t>
            </a:r>
          </a:p>
          <a:p>
            <a:pPr fontAlgn="base">
              <a:buFont typeface="Wingdings" pitchFamily="2" charset="2"/>
              <a:buChar char="v"/>
            </a:pPr>
            <a:r>
              <a:rPr lang="el-GR" sz="3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δεν κατεβαίνουν από το... </a:t>
            </a:r>
            <a:r>
              <a:rPr lang="el-GR" sz="2600" dirty="0" err="1" smtClean="0">
                <a:latin typeface="Arial" pitchFamily="34" charset="0"/>
                <a:cs typeface="Arial" pitchFamily="34" charset="0"/>
              </a:rPr>
              <a:t>app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600" dirty="0" err="1" smtClean="0">
                <a:latin typeface="Arial" pitchFamily="34" charset="0"/>
                <a:cs typeface="Arial" pitchFamily="34" charset="0"/>
              </a:rPr>
              <a:t>store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. Ψάξε γύρω σου και θα τους βρεις.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l-GR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l-GR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C:\Users\User 2\Desktop\51oFESTIBAL_KNE\STEKI_GYNAIKON\parousiasi\NEW\diaf_5\IMG_9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22"/>
            <a:ext cx="1857388" cy="3301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εξοχή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504</Words>
  <Application>Microsoft Office PowerPoint</Application>
  <PresentationFormat>Προβολή στην οθόνη (16:10)</PresentationFormat>
  <Paragraphs>134</Paragraphs>
  <Slides>20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Προεξοχή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 2</dc:creator>
  <cp:lastModifiedBy>User 2</cp:lastModifiedBy>
  <cp:revision>30</cp:revision>
  <dcterms:created xsi:type="dcterms:W3CDTF">2025-09-22T08:01:45Z</dcterms:created>
  <dcterms:modified xsi:type="dcterms:W3CDTF">2025-09-22T12:21:24Z</dcterms:modified>
</cp:coreProperties>
</file>